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1" r:id="rId5"/>
    <p:sldId id="284" r:id="rId6"/>
    <p:sldId id="295" r:id="rId7"/>
    <p:sldId id="301" r:id="rId8"/>
    <p:sldId id="294" r:id="rId9"/>
    <p:sldId id="300" r:id="rId10"/>
    <p:sldId id="279" r:id="rId11"/>
    <p:sldId id="296" r:id="rId12"/>
    <p:sldId id="297" r:id="rId13"/>
    <p:sldId id="299" r:id="rId14"/>
    <p:sldId id="298" r:id="rId15"/>
    <p:sldId id="282" r:id="rId16"/>
  </p:sldIdLst>
  <p:sldSz cx="12192000" cy="6858000"/>
  <p:notesSz cx="6858000" cy="9144000"/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950" autoAdjust="0"/>
  </p:normalViewPr>
  <p:slideViewPr>
    <p:cSldViewPr snapToGrid="0">
      <p:cViewPr>
        <p:scale>
          <a:sx n="75" d="100"/>
          <a:sy n="75" d="100"/>
        </p:scale>
        <p:origin x="974" y="86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2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69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59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0710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1920" y="111760"/>
            <a:ext cx="9144000" cy="2286000"/>
          </a:xfrm>
          <a:solidFill>
            <a:schemeClr val="tx1"/>
          </a:solidFill>
        </p:spPr>
        <p:txBody>
          <a:bodyPr/>
          <a:lstStyle/>
          <a:p>
            <a:r>
              <a:rPr lang="en-IN" sz="4400" b="1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Abadi" panose="020F050202020403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Corporate Banking Payment Application</a:t>
            </a:r>
            <a:endParaRPr lang="en-US" sz="9600" dirty="0">
              <a:solidFill>
                <a:schemeClr val="accent2">
                  <a:lumMod val="20000"/>
                  <a:lumOff val="80000"/>
                </a:schemeClr>
              </a:solidFill>
              <a:latin typeface="Abadi" panose="020F0502020204030204" pitchFamily="34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9CCA8-AC88-4599-DADF-A0ADD03B0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56507"/>
          </a:xfrm>
        </p:spPr>
        <p:txBody>
          <a:bodyPr/>
          <a:lstStyle/>
          <a:p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Employee-related Endpoints</a:t>
            </a:r>
          </a:p>
        </p:txBody>
      </p:sp>
      <p:graphicFrame>
        <p:nvGraphicFramePr>
          <p:cNvPr id="5" name="Table Placeholder 4">
            <a:extLst>
              <a:ext uri="{FF2B5EF4-FFF2-40B4-BE49-F238E27FC236}">
                <a16:creationId xmlns:a16="http://schemas.microsoft.com/office/drawing/2014/main" id="{FAFCA60B-4E2A-3045-E71E-0207A6956D31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675782456"/>
              </p:ext>
            </p:extLst>
          </p:nvPr>
        </p:nvGraphicFramePr>
        <p:xfrm>
          <a:off x="612775" y="853435"/>
          <a:ext cx="10626243" cy="2623341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281929">
                  <a:extLst>
                    <a:ext uri="{9D8B030D-6E8A-4147-A177-3AD203B41FA5}">
                      <a16:colId xmlns:a16="http://schemas.microsoft.com/office/drawing/2014/main" val="367775511"/>
                    </a:ext>
                  </a:extLst>
                </a:gridCol>
                <a:gridCol w="7344314">
                  <a:extLst>
                    <a:ext uri="{9D8B030D-6E8A-4147-A177-3AD203B41FA5}">
                      <a16:colId xmlns:a16="http://schemas.microsoft.com/office/drawing/2014/main" val="3578023215"/>
                    </a:ext>
                  </a:extLst>
                </a:gridCol>
              </a:tblGrid>
              <a:tr h="374763">
                <a:tc>
                  <a:txBody>
                    <a:bodyPr/>
                    <a:lstStyle/>
                    <a:p>
                      <a:r>
                        <a:rPr lang="en-US" sz="1600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ENDPOINT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966431"/>
                  </a:ext>
                </a:extLst>
              </a:tr>
              <a:tr h="3747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 Prefix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  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bankManagement</a:t>
                      </a:r>
                      <a:endParaRPr 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51322"/>
                  </a:ext>
                </a:extLst>
              </a:tr>
              <a:tr h="3747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Create Employee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POST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}/employees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736922"/>
                  </a:ext>
                </a:extLst>
              </a:tr>
              <a:tr h="374763">
                <a:tc>
                  <a:txBody>
                    <a:bodyPr/>
                    <a:lstStyle/>
                    <a:p>
                      <a:r>
                        <a:rPr lang="en-US" sz="1600" b="1" dirty="0"/>
                        <a:t>Get Employee by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GET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}/employees/{</a:t>
                      </a:r>
                      <a:r>
                        <a:rPr lang="en-US" sz="1600" dirty="0" err="1"/>
                        <a:t>employee_id</a:t>
                      </a:r>
                      <a:r>
                        <a:rPr lang="en-US" sz="160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468616"/>
                  </a:ext>
                </a:extLst>
              </a:tr>
              <a:tr h="374763">
                <a:tc>
                  <a:txBody>
                    <a:bodyPr/>
                    <a:lstStyle/>
                    <a:p>
                      <a:r>
                        <a:rPr lang="en-US" sz="1600" b="1" dirty="0"/>
                        <a:t>Get All Employees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GET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}/employees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686074"/>
                  </a:ext>
                </a:extLst>
              </a:tr>
              <a:tr h="374763">
                <a:tc>
                  <a:txBody>
                    <a:bodyPr/>
                    <a:lstStyle/>
                    <a:p>
                      <a:r>
                        <a:rPr lang="en-US" sz="1600" b="1" dirty="0"/>
                        <a:t>Update Employee by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PUT</a:t>
                      </a:r>
                      <a:r>
                        <a:rPr lang="en-US" sz="1600" dirty="0"/>
                        <a:t> 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}/employees/{</a:t>
                      </a:r>
                      <a:r>
                        <a:rPr lang="en-US" sz="1600" dirty="0" err="1"/>
                        <a:t>employee_id</a:t>
                      </a:r>
                      <a:r>
                        <a:rPr lang="en-US" sz="160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560970"/>
                  </a:ext>
                </a:extLst>
              </a:tr>
              <a:tr h="374763">
                <a:tc>
                  <a:txBody>
                    <a:bodyPr/>
                    <a:lstStyle/>
                    <a:p>
                      <a:r>
                        <a:rPr lang="en-US" sz="1600" b="1" dirty="0"/>
                        <a:t>Delete Employee by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DELETE</a:t>
                      </a:r>
                      <a:r>
                        <a:rPr lang="en-US" sz="1600" dirty="0"/>
                        <a:t> 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}/employees/{</a:t>
                      </a:r>
                      <a:r>
                        <a:rPr lang="en-US" sz="1600" dirty="0" err="1"/>
                        <a:t>employee_id</a:t>
                      </a:r>
                      <a:r>
                        <a:rPr lang="en-US" sz="160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345214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C3BECE2A-C510-643C-84FC-7144B9E67814}"/>
              </a:ext>
            </a:extLst>
          </p:cNvPr>
          <p:cNvSpPr txBox="1">
            <a:spLocks/>
          </p:cNvSpPr>
          <p:nvPr/>
        </p:nvSpPr>
        <p:spPr>
          <a:xfrm>
            <a:off x="990600" y="3999244"/>
            <a:ext cx="10515600" cy="38183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Reports, salary related Endpoints</a:t>
            </a:r>
          </a:p>
        </p:txBody>
      </p:sp>
      <p:graphicFrame>
        <p:nvGraphicFramePr>
          <p:cNvPr id="8" name="Table Placeholder 4">
            <a:extLst>
              <a:ext uri="{FF2B5EF4-FFF2-40B4-BE49-F238E27FC236}">
                <a16:creationId xmlns:a16="http://schemas.microsoft.com/office/drawing/2014/main" id="{FB3A54BA-6F8C-21C7-EF2D-59FDFF13D6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0036140"/>
              </p:ext>
            </p:extLst>
          </p:nvPr>
        </p:nvGraphicFramePr>
        <p:xfrm>
          <a:off x="612775" y="4531806"/>
          <a:ext cx="10893425" cy="1830605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461514">
                  <a:extLst>
                    <a:ext uri="{9D8B030D-6E8A-4147-A177-3AD203B41FA5}">
                      <a16:colId xmlns:a16="http://schemas.microsoft.com/office/drawing/2014/main" val="367775511"/>
                    </a:ext>
                  </a:extLst>
                </a:gridCol>
                <a:gridCol w="7431911">
                  <a:extLst>
                    <a:ext uri="{9D8B030D-6E8A-4147-A177-3AD203B41FA5}">
                      <a16:colId xmlns:a16="http://schemas.microsoft.com/office/drawing/2014/main" val="3578023215"/>
                    </a:ext>
                  </a:extLst>
                </a:gridCol>
              </a:tblGrid>
              <a:tr h="342836">
                <a:tc>
                  <a:txBody>
                    <a:bodyPr/>
                    <a:lstStyle/>
                    <a:p>
                      <a:r>
                        <a:rPr lang="en-US" sz="1600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ENDPOINT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966431"/>
                  </a:ext>
                </a:extLst>
              </a:tr>
              <a:tr h="3740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 Prefix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  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bankManagement</a:t>
                      </a:r>
                      <a:endParaRPr 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9222418"/>
                  </a:ext>
                </a:extLst>
              </a:tr>
              <a:tr h="374003">
                <a:tc>
                  <a:txBody>
                    <a:bodyPr/>
                    <a:lstStyle/>
                    <a:p>
                      <a:r>
                        <a:rPr lang="en-US" sz="1600" b="1" dirty="0"/>
                        <a:t>Salary Report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POST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reports/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salary_report</a:t>
                      </a:r>
                      <a:endParaRPr 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4686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/>
                        <a:t>Payment Report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POST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reports/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payment_report</a:t>
                      </a:r>
                      <a:endParaRPr 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686074"/>
                  </a:ext>
                </a:extLst>
              </a:tr>
              <a:tr h="374003">
                <a:tc>
                  <a:txBody>
                    <a:bodyPr/>
                    <a:lstStyle/>
                    <a:p>
                      <a:r>
                        <a:rPr lang="en-US" sz="1600" b="1" dirty="0"/>
                        <a:t>Disburse Salary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POST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disburse_salary</a:t>
                      </a:r>
                      <a:endParaRPr 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202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0960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9CCA8-AC88-4599-DADF-A0ADD03B0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0000"/>
          </a:xfrm>
        </p:spPr>
        <p:txBody>
          <a:bodyPr/>
          <a:lstStyle/>
          <a:p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Beneficiary-related Endpoints</a:t>
            </a:r>
          </a:p>
        </p:txBody>
      </p:sp>
      <p:graphicFrame>
        <p:nvGraphicFramePr>
          <p:cNvPr id="5" name="Table Placeholder 4">
            <a:extLst>
              <a:ext uri="{FF2B5EF4-FFF2-40B4-BE49-F238E27FC236}">
                <a16:creationId xmlns:a16="http://schemas.microsoft.com/office/drawing/2014/main" id="{FAFCA60B-4E2A-3045-E71E-0207A6956D31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586974168"/>
              </p:ext>
            </p:extLst>
          </p:nvPr>
        </p:nvGraphicFramePr>
        <p:xfrm>
          <a:off x="612775" y="994787"/>
          <a:ext cx="10615158" cy="2833763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075305">
                  <a:extLst>
                    <a:ext uri="{9D8B030D-6E8A-4147-A177-3AD203B41FA5}">
                      <a16:colId xmlns:a16="http://schemas.microsoft.com/office/drawing/2014/main" val="367775511"/>
                    </a:ext>
                  </a:extLst>
                </a:gridCol>
                <a:gridCol w="7539853">
                  <a:extLst>
                    <a:ext uri="{9D8B030D-6E8A-4147-A177-3AD203B41FA5}">
                      <a16:colId xmlns:a16="http://schemas.microsoft.com/office/drawing/2014/main" val="3578023215"/>
                    </a:ext>
                  </a:extLst>
                </a:gridCol>
              </a:tblGrid>
              <a:tr h="365630"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ENDPOINT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966431"/>
                  </a:ext>
                </a:extLst>
              </a:tr>
              <a:tr h="3656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Create Beneficiary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POST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}/beneficiaries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736922"/>
                  </a:ext>
                </a:extLst>
              </a:tr>
              <a:tr h="365630">
                <a:tc>
                  <a:txBody>
                    <a:bodyPr/>
                    <a:lstStyle/>
                    <a:p>
                      <a:r>
                        <a:rPr lang="en-US" sz="1600" b="1" dirty="0"/>
                        <a:t>Get All Beneficiaries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GET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}/beneficiaries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6975197"/>
                  </a:ext>
                </a:extLst>
              </a:tr>
              <a:tr h="365630">
                <a:tc>
                  <a:txBody>
                    <a:bodyPr/>
                    <a:lstStyle/>
                    <a:p>
                      <a:r>
                        <a:rPr lang="en-US" sz="1600" b="1" dirty="0"/>
                        <a:t> Update Beneficiary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PUT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}/beneficiaries/{</a:t>
                      </a:r>
                      <a:r>
                        <a:rPr lang="en-US" sz="1600" dirty="0" err="1"/>
                        <a:t>beneficiary_id</a:t>
                      </a:r>
                      <a:r>
                        <a:rPr lang="en-US" sz="160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468616"/>
                  </a:ext>
                </a:extLst>
              </a:tr>
              <a:tr h="365630">
                <a:tc>
                  <a:txBody>
                    <a:bodyPr/>
                    <a:lstStyle/>
                    <a:p>
                      <a:r>
                        <a:rPr lang="en-US" sz="1600" b="1" dirty="0"/>
                        <a:t>Delete Beneficiary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DELETE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}/beneficiaries/{</a:t>
                      </a:r>
                      <a:r>
                        <a:rPr lang="en-US" sz="1600" dirty="0" err="1"/>
                        <a:t>beneficiary_id</a:t>
                      </a:r>
                      <a:r>
                        <a:rPr lang="en-US" sz="160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560970"/>
                  </a:ext>
                </a:extLst>
              </a:tr>
              <a:tr h="365630">
                <a:tc>
                  <a:txBody>
                    <a:bodyPr/>
                    <a:lstStyle/>
                    <a:p>
                      <a:r>
                        <a:rPr lang="en-US" sz="1600" b="1" dirty="0"/>
                        <a:t>GET BANK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POST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</a:t>
                      </a:r>
                      <a:r>
                        <a:rPr lang="en-US" sz="1600" dirty="0" err="1"/>
                        <a:t>make_payment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02810"/>
                  </a:ext>
                </a:extLst>
              </a:tr>
              <a:tr h="639853">
                <a:tc>
                  <a:txBody>
                    <a:bodyPr/>
                    <a:lstStyle/>
                    <a:p>
                      <a:r>
                        <a:rPr lang="en-US" sz="1600" b="1" dirty="0"/>
                        <a:t>Get All Payment Requests for Client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GET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</a:t>
                      </a:r>
                      <a:r>
                        <a:rPr lang="en-US" sz="1600" dirty="0" err="1"/>
                        <a:t>payments_requests</a:t>
                      </a:r>
                      <a:endParaRPr lang="en-US" sz="1600" dirty="0"/>
                    </a:p>
                    <a:p>
                      <a:r>
                        <a:rPr lang="en-US" sz="1600" b="1" dirty="0"/>
                        <a:t>GET</a:t>
                      </a:r>
                      <a:r>
                        <a:rPr lang="en-US" sz="1600" dirty="0"/>
                        <a:t> 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}/payments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19403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AA3D433-7F24-02A2-8C4D-FCD95B1DEE21}"/>
              </a:ext>
            </a:extLst>
          </p:cNvPr>
          <p:cNvSpPr txBox="1"/>
          <p:nvPr/>
        </p:nvSpPr>
        <p:spPr>
          <a:xfrm>
            <a:off x="1296237" y="3959052"/>
            <a:ext cx="89430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TRANSACTION-RELATED ENDPOINT</a:t>
            </a:r>
            <a:endParaRPr lang="en-US" sz="24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2C87DB47-00D6-43EC-1E19-74866FB004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073193"/>
              </p:ext>
            </p:extLst>
          </p:nvPr>
        </p:nvGraphicFramePr>
        <p:xfrm>
          <a:off x="612776" y="4551219"/>
          <a:ext cx="10615157" cy="1156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373091">
                  <a:extLst>
                    <a:ext uri="{9D8B030D-6E8A-4147-A177-3AD203B41FA5}">
                      <a16:colId xmlns:a16="http://schemas.microsoft.com/office/drawing/2014/main" val="1685469493"/>
                    </a:ext>
                  </a:extLst>
                </a:gridCol>
                <a:gridCol w="7242066">
                  <a:extLst>
                    <a:ext uri="{9D8B030D-6E8A-4147-A177-3AD203B41FA5}">
                      <a16:colId xmlns:a16="http://schemas.microsoft.com/office/drawing/2014/main" val="2272549668"/>
                    </a:ext>
                  </a:extLst>
                </a:gridCol>
              </a:tblGrid>
              <a:tr h="363578">
                <a:tc>
                  <a:txBody>
                    <a:bodyPr/>
                    <a:lstStyle/>
                    <a:p>
                      <a:r>
                        <a:rPr lang="en-US" sz="1600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ENDPOINT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143249"/>
                  </a:ext>
                </a:extLst>
              </a:tr>
              <a:tr h="3966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 Prefix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  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bankManagement</a:t>
                      </a:r>
                      <a:endParaRPr 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058005"/>
                  </a:ext>
                </a:extLst>
              </a:tr>
              <a:tr h="396631">
                <a:tc>
                  <a:txBody>
                    <a:bodyPr/>
                    <a:lstStyle/>
                    <a:p>
                      <a:r>
                        <a:rPr lang="en-US" sz="1600" b="1" dirty="0"/>
                        <a:t>Generate Transaction Report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POST</a:t>
                      </a:r>
                      <a:r>
                        <a:rPr lang="en-US" sz="1600" dirty="0"/>
                        <a:t>       /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transactions</a:t>
                      </a:r>
                      <a:r>
                        <a:rPr lang="en-US" sz="1600" dirty="0"/>
                        <a:t>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}/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5367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1076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-90436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pPr algn="l"/>
            <a:r>
              <a:rPr lang="en-US" sz="2400" b="1" u="sng" dirty="0"/>
              <a:t>Contributed By : </a:t>
            </a:r>
          </a:p>
          <a:p>
            <a:pPr algn="l"/>
            <a:r>
              <a:rPr lang="en-US" dirty="0"/>
              <a:t>Sushant Chauhan </a:t>
            </a:r>
          </a:p>
          <a:p>
            <a:pPr algn="l"/>
            <a:r>
              <a:rPr lang="en-US" dirty="0"/>
              <a:t>Tanmai Kamat</a:t>
            </a:r>
          </a:p>
          <a:p>
            <a:endParaRPr lang="en-US" dirty="0"/>
          </a:p>
          <a:p>
            <a:pPr algn="l"/>
            <a:r>
              <a:rPr lang="en-US" sz="2400" b="1" u="sng" dirty="0" err="1"/>
              <a:t>Github</a:t>
            </a:r>
            <a:r>
              <a:rPr lang="en-US" sz="2400" b="1" u="sng" dirty="0"/>
              <a:t> Link </a:t>
            </a:r>
            <a:r>
              <a:rPr lang="en-US" u="sng" dirty="0"/>
              <a:t>: </a:t>
            </a:r>
          </a:p>
          <a:p>
            <a:pPr algn="l"/>
            <a:r>
              <a:rPr lang="en-US" dirty="0"/>
              <a:t>https://github.com/tanmaikamat-forcepoint/Banking-App-Golang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5834" y="2084438"/>
            <a:ext cx="5651825" cy="4354461"/>
          </a:xfrm>
          <a:noFill/>
        </p:spPr>
        <p:txBody>
          <a:bodyPr anchor="t">
            <a:normAutofit fontScale="92500" lnSpcReduction="20000"/>
          </a:bodyPr>
          <a:lstStyle/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1800" b="1" dirty="0">
              <a:effectLst/>
              <a:latin typeface="Calibri (Body)"/>
              <a:ea typeface="ADLaM Display" panose="02010000000000000000" pitchFamily="2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100" b="1" dirty="0">
                <a:effectLst/>
                <a:latin typeface="Calibri (Body)"/>
                <a:ea typeface="ADLaM Display" panose="02010000000000000000" pitchFamily="2" charset="0"/>
                <a:cs typeface="Times New Roman" panose="02020603050405020304" pitchFamily="18" charset="0"/>
              </a:rPr>
              <a:t>The corporate banking application is designed to streamline banking operations for corporate clients, banks, and super administrators. Key features will include :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500" b="1" dirty="0">
                <a:latin typeface="Calibri (Body)"/>
                <a:ea typeface="ADLaM Display" panose="02010000000000000000" pitchFamily="2" charset="0"/>
                <a:cs typeface="Times New Roman" panose="02020603050405020304" pitchFamily="18" charset="0"/>
              </a:rPr>
              <a:t>	- </a:t>
            </a:r>
            <a:r>
              <a:rPr lang="en-IN" sz="15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authentication and authorization</a:t>
            </a:r>
            <a:endParaRPr lang="en-US" sz="1500" b="1" dirty="0">
              <a:effectLst/>
              <a:latin typeface="Calibri (Body)"/>
              <a:ea typeface="ADLaM Display" panose="02010000000000000000" pitchFamily="2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500" b="1" dirty="0">
                <a:effectLst/>
                <a:latin typeface="Calibri (Body)"/>
                <a:ea typeface="ADLaM Display" panose="02010000000000000000" pitchFamily="2" charset="0"/>
                <a:cs typeface="Times New Roman" panose="02020603050405020304" pitchFamily="18" charset="0"/>
              </a:rPr>
              <a:t>	- customer onboarding</a:t>
            </a:r>
            <a:r>
              <a:rPr lang="en-US" sz="1500" b="1" dirty="0">
                <a:latin typeface="Calibri (Body)"/>
                <a:ea typeface="ADLaM Display" panose="02010000000000000000" pitchFamily="2" charset="0"/>
                <a:cs typeface="Times New Roman" panose="02020603050405020304" pitchFamily="18" charset="0"/>
              </a:rPr>
              <a:t> &amp; verification</a:t>
            </a:r>
            <a:endParaRPr lang="en-US" sz="1500" b="1" dirty="0">
              <a:effectLst/>
              <a:latin typeface="Calibri (Body)"/>
              <a:ea typeface="ADLaM Display" panose="02010000000000000000" pitchFamily="2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b="1" dirty="0">
                <a:effectLst/>
                <a:latin typeface="Calibri (Body)"/>
                <a:ea typeface="ADLaM Display" panose="02010000000000000000" pitchFamily="2" charset="0"/>
                <a:cs typeface="Times New Roman" panose="02020603050405020304" pitchFamily="18" charset="0"/>
              </a:rPr>
              <a:t>	- Bank and client management</a:t>
            </a:r>
            <a:r>
              <a:rPr lang="en-US" b="1" dirty="0">
                <a:latin typeface="Calibri (Body)"/>
                <a:ea typeface="ADLaM Display" panose="02010000000000000000" pitchFamily="2" charset="0"/>
                <a:cs typeface="Times New Roman" panose="02020603050405020304" pitchFamily="18" charset="0"/>
              </a:rPr>
              <a:t> </a:t>
            </a:r>
            <a:endParaRPr lang="en-US" b="1" dirty="0">
              <a:effectLst/>
              <a:latin typeface="Calibri (Body)"/>
              <a:ea typeface="ADLaM Display" panose="02010000000000000000" pitchFamily="2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b="1" dirty="0">
                <a:effectLst/>
                <a:latin typeface="Calibri (Body)"/>
                <a:ea typeface="ADLaM Display" panose="02010000000000000000" pitchFamily="2" charset="0"/>
                <a:cs typeface="Times New Roman" panose="02020603050405020304" pitchFamily="18" charset="0"/>
              </a:rPr>
              <a:t>	- payment processing</a:t>
            </a:r>
            <a:r>
              <a:rPr lang="en-US" b="1" dirty="0">
                <a:latin typeface="Calibri (Body)"/>
                <a:ea typeface="ADLaM Display" panose="02010000000000000000" pitchFamily="2" charset="0"/>
                <a:cs typeface="Times New Roman" panose="02020603050405020304" pitchFamily="18" charset="0"/>
              </a:rPr>
              <a:t> and approval</a:t>
            </a:r>
            <a:endParaRPr lang="en-US" b="1" dirty="0">
              <a:effectLst/>
              <a:latin typeface="Calibri (Body)"/>
              <a:ea typeface="ADLaM Display" panose="02010000000000000000" pitchFamily="2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b="1" dirty="0">
                <a:effectLst/>
                <a:latin typeface="Calibri (Body)"/>
                <a:ea typeface="ADLaM Display" panose="02010000000000000000" pitchFamily="2" charset="0"/>
                <a:cs typeface="Times New Roman" panose="02020603050405020304" pitchFamily="18" charset="0"/>
              </a:rPr>
              <a:t>	- salary disbursement to employees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b="1" dirty="0">
                <a:latin typeface="Calibri (Body)"/>
                <a:ea typeface="ADLaM Display" panose="02010000000000000000" pitchFamily="2" charset="0"/>
                <a:cs typeface="Times New Roman" panose="02020603050405020304" pitchFamily="18" charset="0"/>
              </a:rPr>
              <a:t>	- Processing of transactions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b="1" dirty="0">
                <a:effectLst/>
                <a:latin typeface="Calibri (Body)"/>
                <a:ea typeface="ADLaM Display" panose="02010000000000000000" pitchFamily="2" charset="0"/>
                <a:cs typeface="Times New Roman" panose="02020603050405020304" pitchFamily="18" charset="0"/>
              </a:rPr>
              <a:t>	- report generation.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2479" y="486696"/>
            <a:ext cx="5269795" cy="1509251"/>
          </a:xfrm>
          <a:noFill/>
        </p:spPr>
        <p:txBody>
          <a:bodyPr anchor="b">
            <a:no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 one-stop solution for all your baking needs!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AF00759D-D85A-0F48-6FEB-DA21B5E7803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7" r="54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608830"/>
          </a:xfrm>
          <a:noFill/>
        </p:spPr>
        <p:txBody>
          <a:bodyPr anchor="ctr"/>
          <a:lstStyle/>
          <a:p>
            <a:r>
              <a:rPr lang="en-IN" sz="32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Functional Requirements</a:t>
            </a: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4611" y="1446962"/>
            <a:ext cx="6369465" cy="431375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latin typeface="Abadi" panose="020B0604020104020204" pitchFamily="34" charset="0"/>
              </a:rPr>
              <a:t>Super Admin Management: The system enables the Super Admin to perform CRUD operations on bank records.</a:t>
            </a:r>
          </a:p>
          <a:p>
            <a:r>
              <a:rPr lang="en-US" b="1" dirty="0">
                <a:latin typeface="Abadi" panose="020B0604020104020204" pitchFamily="34" charset="0"/>
              </a:rPr>
              <a:t>Customer Onboarding: The system allows Bank Users to onboard customers, including document uploads, with approval routed through Forcepoint for employee additions.</a:t>
            </a:r>
          </a:p>
          <a:p>
            <a:r>
              <a:rPr lang="en-US" b="1" dirty="0">
                <a:latin typeface="Abadi" panose="020B0604020104020204" pitchFamily="34" charset="0"/>
              </a:rPr>
              <a:t>Client Record Management: The system enables Bank Users to manage and verify client records through CRUD operations.</a:t>
            </a:r>
          </a:p>
          <a:p>
            <a:r>
              <a:rPr lang="en-US" b="1" dirty="0">
                <a:latin typeface="Abadi" panose="020B0604020104020204" pitchFamily="34" charset="0"/>
              </a:rPr>
              <a:t>Payment Request Approval: The system allows Bank Users to approve or reject payment requests from clients.</a:t>
            </a:r>
          </a:p>
          <a:p>
            <a:r>
              <a:rPr lang="en-US" b="1" dirty="0"/>
              <a:t>Transaction Reporting: The system allows Bank Users to generate detailed transaction reports for each customer</a:t>
            </a:r>
            <a:endParaRPr lang="en-US" b="1" dirty="0"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b="1" dirty="0">
              <a:latin typeface="Abadi" panose="020B0604020104020204" pitchFamily="34" charset="0"/>
            </a:endParaRP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5D0FC8C-392D-7442-4ED0-4276DD19AA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38" r="187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1396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630937"/>
          </a:xfrm>
          <a:noFill/>
        </p:spPr>
        <p:txBody>
          <a:bodyPr anchor="ctr"/>
          <a:lstStyle/>
          <a:p>
            <a:r>
              <a:rPr lang="en-IN" sz="32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Functional Requirements</a:t>
            </a: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6665" y="1097281"/>
            <a:ext cx="6893169" cy="4353951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 dirty="0">
                <a:latin typeface="Abadi" panose="020B0604020104020204" pitchFamily="34" charset="0"/>
              </a:rPr>
              <a:t>Beneficiary Management: The system allows Client Users to manage beneficiaries through CRUD operations.</a:t>
            </a:r>
          </a:p>
          <a:p>
            <a:r>
              <a:rPr lang="en-US" b="1" dirty="0">
                <a:latin typeface="Abadi" panose="020B0604020104020204" pitchFamily="34" charset="0"/>
              </a:rPr>
              <a:t>Employee Record Management: The system allows Client Users to manage employee records, including details required for salary disbursement.</a:t>
            </a:r>
          </a:p>
          <a:p>
            <a:r>
              <a:rPr lang="en-US" b="1" dirty="0">
                <a:latin typeface="Abadi" panose="020B0604020104020204" pitchFamily="34" charset="0"/>
              </a:rPr>
              <a:t>Client-to-Client Payments: The system allows Client Users to make payments to other clients.</a:t>
            </a:r>
          </a:p>
          <a:p>
            <a:r>
              <a:rPr lang="en-US" b="1" dirty="0">
                <a:latin typeface="Abadi" panose="020B0604020104020204" pitchFamily="34" charset="0"/>
              </a:rPr>
              <a:t>Salary Disbursement: The system enables Client Users to disburse salaries to employees, either individually or in batch.</a:t>
            </a:r>
          </a:p>
          <a:p>
            <a:r>
              <a:rPr lang="en-US" b="1" dirty="0"/>
              <a:t>Report Generation: The system allows Client Users to generate reports for transactions, payments, and salary disbursements.</a:t>
            </a:r>
            <a:endParaRPr lang="en-US" b="1" dirty="0">
              <a:latin typeface="Abadi" panose="020B0604020104020204" pitchFamily="34" charset="0"/>
            </a:endParaRPr>
          </a:p>
          <a:p>
            <a:r>
              <a:rPr lang="en-US" b="1" dirty="0"/>
              <a:t>Document Upload and Management: The system supports document uploads and management for both Bank and Client Users.</a:t>
            </a:r>
          </a:p>
          <a:p>
            <a:pPr marL="0" indent="0">
              <a:buNone/>
            </a:pPr>
            <a:endParaRPr lang="en-US" b="1" dirty="0">
              <a:latin typeface="Abadi" panose="020B0604020104020204" pitchFamily="34" charset="0"/>
            </a:endParaRP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5D0FC8C-392D-7442-4ED0-4276DD19AA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38" r="187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88080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690880"/>
          </a:xfrm>
          <a:noFill/>
        </p:spPr>
        <p:txBody>
          <a:bodyPr>
            <a:noAutofit/>
          </a:bodyPr>
          <a:lstStyle/>
          <a:p>
            <a:r>
              <a:rPr lang="en-IN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Product Functions</a:t>
            </a:r>
            <a:endParaRPr lang="en-US" sz="4800" dirty="0"/>
          </a:p>
        </p:txBody>
      </p:sp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1452880"/>
            <a:ext cx="5338916" cy="4643120"/>
          </a:xfrm>
        </p:spPr>
        <p:txBody>
          <a:bodyPr/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authentication and authorization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 and client management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Customer onboarding and verification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Payment processing and approval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Salary disbursement to employees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Document upload and management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Batch processing of transactions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Report generation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246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b="1" u="sng" dirty="0"/>
              <a:t>User </a:t>
            </a:r>
            <a:r>
              <a:rPr lang="en-US" b="1" u="sng" dirty="0">
                <a:ea typeface="ADLaM Display" panose="02010000000000000000" pitchFamily="2" charset="0"/>
                <a:cs typeface="ADLaM Display" panose="02010000000000000000" pitchFamily="2" charset="0"/>
              </a:rPr>
              <a:t>Categories</a:t>
            </a:r>
            <a:r>
              <a:rPr lang="en-US" b="1" u="sng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latin typeface="Abadi" panose="020B0604020104020204" pitchFamily="34" charset="0"/>
              </a:rPr>
              <a:t>Super Admin: Manages banks and generates various reports.</a:t>
            </a:r>
          </a:p>
          <a:p>
            <a:r>
              <a:rPr lang="en-US" b="1" dirty="0">
                <a:latin typeface="Abadi" panose="020B0604020104020204" pitchFamily="34" charset="0"/>
              </a:rPr>
              <a:t>Bank User: Manages clients, verifies customers, approves/rejects payments, uploads documents, and generates reports.</a:t>
            </a:r>
          </a:p>
          <a:p>
            <a:r>
              <a:rPr lang="en-US" b="1" dirty="0">
                <a:latin typeface="Abadi" panose="020B0604020104020204" pitchFamily="34" charset="0"/>
              </a:rPr>
              <a:t>Client User: Manages beneficiaries and employees, processes payments, disburses salaries, and views reports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ED56A41-6CE3-1646-C2EB-D685D4C0BC4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38" r="187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81561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roles and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910" y="1969477"/>
            <a:ext cx="2573594" cy="3615892"/>
          </a:xfrm>
          <a:noFill/>
        </p:spPr>
        <p:txBody>
          <a:bodyPr>
            <a:normAutofit/>
          </a:bodyPr>
          <a:lstStyle/>
          <a:p>
            <a:r>
              <a:rPr lang="en-US" b="1" i="1" u="sng" dirty="0"/>
              <a:t>Super Admin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Bank Management:</a:t>
            </a:r>
            <a:r>
              <a:rPr lang="en-US" dirty="0"/>
              <a:t> Super Admin can create, read, update, and delete bank </a:t>
            </a:r>
            <a:r>
              <a:rPr lang="en-US" sz="1400" dirty="0"/>
              <a:t>records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Report Generation:</a:t>
            </a:r>
            <a:r>
              <a:rPr lang="en-US" dirty="0"/>
              <a:t> Super Admin has the ability to generate and view various reports, including system usage and audit logs.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001729" y="1969477"/>
            <a:ext cx="3824748" cy="3802058"/>
          </a:xfrm>
          <a:noFill/>
        </p:spPr>
        <p:txBody>
          <a:bodyPr>
            <a:normAutofit lnSpcReduction="10000"/>
          </a:bodyPr>
          <a:lstStyle/>
          <a:p>
            <a:r>
              <a:rPr lang="en-US" b="1" i="1" u="sng" dirty="0"/>
              <a:t>Bank User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Customer Onboarding:</a:t>
            </a:r>
            <a:r>
              <a:rPr lang="en-US" sz="1600" dirty="0"/>
              <a:t> Bank users can onboard new customers by entering their details and uploading necessary documents.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Client Management:</a:t>
            </a:r>
            <a:r>
              <a:rPr lang="en-US" sz="1600" dirty="0"/>
              <a:t> Perform CRUD operations on client records and verify client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Payment Approval:</a:t>
            </a:r>
            <a:r>
              <a:rPr lang="en-US" sz="1600" dirty="0"/>
              <a:t> Bank users can approve or reject payment requests from clients.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Transaction Reporting:</a:t>
            </a:r>
            <a:r>
              <a:rPr lang="en-US" sz="1600" dirty="0"/>
              <a:t> Generate transaction reports for each customer.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Document Management:</a:t>
            </a:r>
            <a:r>
              <a:rPr lang="en-US" sz="1600" dirty="0"/>
              <a:t> Upload and manage documents related to clients and transactions.</a:t>
            </a:r>
          </a:p>
          <a:p>
            <a:endParaRPr lang="en-US" sz="1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4643FE-7FA3-B08E-B609-FF030986212F}"/>
              </a:ext>
            </a:extLst>
          </p:cNvPr>
          <p:cNvSpPr txBox="1"/>
          <p:nvPr/>
        </p:nvSpPr>
        <p:spPr>
          <a:xfrm>
            <a:off x="8308258" y="1484007"/>
            <a:ext cx="333313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u="sng" dirty="0"/>
              <a:t>Client User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Beneficiary Management:</a:t>
            </a:r>
            <a:r>
              <a:rPr lang="en-US" sz="1600" dirty="0"/>
              <a:t> Clients can create, read, update, and delete beneficiary records.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Employee Management:</a:t>
            </a:r>
            <a:r>
              <a:rPr lang="en-US" sz="1600" dirty="0"/>
              <a:t> Clients can manage employee records necessary for salary disbursement.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Payment Processing:</a:t>
            </a:r>
            <a:r>
              <a:rPr lang="en-US" sz="1600" dirty="0"/>
              <a:t> Clients can </a:t>
            </a:r>
            <a:r>
              <a:rPr lang="en-US" sz="1200" dirty="0"/>
              <a:t>make</a:t>
            </a:r>
            <a:r>
              <a:rPr lang="en-US" sz="1600" dirty="0"/>
              <a:t> payments to other clients.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Salary Disbursement:</a:t>
            </a:r>
            <a:r>
              <a:rPr lang="en-US" sz="1600" dirty="0"/>
              <a:t> Clients can disburse salaries to employees, either individually or in bulk.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Report Generation:</a:t>
            </a:r>
            <a:r>
              <a:rPr lang="en-US" sz="1600" dirty="0"/>
              <a:t> Clients can generate and view reports related to their transactions, payments, and salary disbursements.</a:t>
            </a:r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9CCA8-AC88-4599-DADF-A0ADD03B0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775" y="160868"/>
            <a:ext cx="10615158" cy="364754"/>
          </a:xfrm>
        </p:spPr>
        <p:txBody>
          <a:bodyPr/>
          <a:lstStyle/>
          <a:p>
            <a:r>
              <a:rPr lang="en-US" sz="2200" b="1" u="sng" dirty="0">
                <a:latin typeface="Calibri (Body)"/>
              </a:rPr>
              <a:t> BANK-RELATED ENDPOINTS</a:t>
            </a:r>
            <a:endParaRPr lang="en-US" sz="2200" b="1" u="sng" dirty="0">
              <a:latin typeface="Calibri (Body)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Placeholder 4">
            <a:extLst>
              <a:ext uri="{FF2B5EF4-FFF2-40B4-BE49-F238E27FC236}">
                <a16:creationId xmlns:a16="http://schemas.microsoft.com/office/drawing/2014/main" id="{FAFCA60B-4E2A-3045-E71E-0207A6956D31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547274267"/>
              </p:ext>
            </p:extLst>
          </p:nvPr>
        </p:nvGraphicFramePr>
        <p:xfrm>
          <a:off x="612775" y="601135"/>
          <a:ext cx="10615158" cy="27127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693133">
                  <a:extLst>
                    <a:ext uri="{9D8B030D-6E8A-4147-A177-3AD203B41FA5}">
                      <a16:colId xmlns:a16="http://schemas.microsoft.com/office/drawing/2014/main" val="367775511"/>
                    </a:ext>
                  </a:extLst>
                </a:gridCol>
                <a:gridCol w="7922025">
                  <a:extLst>
                    <a:ext uri="{9D8B030D-6E8A-4147-A177-3AD203B41FA5}">
                      <a16:colId xmlns:a16="http://schemas.microsoft.com/office/drawing/2014/main" val="3578023215"/>
                    </a:ext>
                  </a:extLst>
                </a:gridCol>
              </a:tblGrid>
              <a:tr h="310528">
                <a:tc>
                  <a:txBody>
                    <a:bodyPr/>
                    <a:lstStyle/>
                    <a:p>
                      <a:r>
                        <a:rPr lang="en-US" sz="1600" b="1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ENDPOINT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966431"/>
                  </a:ext>
                </a:extLst>
              </a:tr>
              <a:tr h="338758">
                <a:tc>
                  <a:txBody>
                    <a:bodyPr/>
                    <a:lstStyle/>
                    <a:p>
                      <a:r>
                        <a:rPr lang="en-US" sz="1600" b="1" dirty="0"/>
                        <a:t>API PREFIX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  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bankManagement</a:t>
                      </a:r>
                      <a:endParaRPr 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60891"/>
                  </a:ext>
                </a:extLst>
              </a:tr>
              <a:tr h="3105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Create </a:t>
                      </a:r>
                      <a:r>
                        <a:rPr lang="en-US" sz="1600" b="1" dirty="0" err="1"/>
                        <a:t>SuperAdmin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POST</a:t>
                      </a:r>
                      <a:r>
                        <a:rPr lang="en-US" sz="1600" b="0" dirty="0"/>
                        <a:t>        /users/</a:t>
                      </a:r>
                      <a:r>
                        <a:rPr lang="en-US" sz="1600" b="0" dirty="0" err="1"/>
                        <a:t>createSuperAdmin</a:t>
                      </a:r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736922"/>
                  </a:ext>
                </a:extLst>
              </a:tr>
              <a:tr h="310528">
                <a:tc>
                  <a:txBody>
                    <a:bodyPr/>
                    <a:lstStyle/>
                    <a:p>
                      <a:r>
                        <a:rPr lang="en-US" sz="1600" b="1" dirty="0"/>
                        <a:t>Create Bank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b="1" dirty="0"/>
                        <a:t>POST</a:t>
                      </a:r>
                      <a:r>
                        <a:rPr lang="de-DE" sz="1600" b="0" dirty="0"/>
                        <a:t>        /banks</a:t>
                      </a:r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6975197"/>
                  </a:ext>
                </a:extLst>
              </a:tr>
              <a:tr h="310528">
                <a:tc>
                  <a:txBody>
                    <a:bodyPr/>
                    <a:lstStyle/>
                    <a:p>
                      <a:r>
                        <a:rPr lang="en-US" sz="1600" b="1" dirty="0"/>
                        <a:t>Update Bank by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PUT</a:t>
                      </a:r>
                      <a:r>
                        <a:rPr lang="en-US" sz="1600" b="0" dirty="0"/>
                        <a:t>          /banks/{</a:t>
                      </a:r>
                      <a:r>
                        <a:rPr lang="en-US" sz="1600" b="0" dirty="0" err="1"/>
                        <a:t>bank_id</a:t>
                      </a:r>
                      <a:r>
                        <a:rPr lang="en-US" sz="1600" b="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468616"/>
                  </a:ext>
                </a:extLst>
              </a:tr>
              <a:tr h="310528">
                <a:tc>
                  <a:txBody>
                    <a:bodyPr/>
                    <a:lstStyle/>
                    <a:p>
                      <a:r>
                        <a:rPr lang="en-US" sz="1600" b="1" dirty="0"/>
                        <a:t>Delete Bank by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DELETE</a:t>
                      </a:r>
                      <a:r>
                        <a:rPr lang="en-US" sz="1600" b="0" dirty="0"/>
                        <a:t>    /banks/{</a:t>
                      </a:r>
                      <a:r>
                        <a:rPr lang="en-US" sz="1600" b="0" dirty="0" err="1"/>
                        <a:t>bank_id</a:t>
                      </a:r>
                      <a:r>
                        <a:rPr lang="en-US" sz="1600" b="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560970"/>
                  </a:ext>
                </a:extLst>
              </a:tr>
              <a:tr h="310528">
                <a:tc>
                  <a:txBody>
                    <a:bodyPr/>
                    <a:lstStyle/>
                    <a:p>
                      <a:r>
                        <a:rPr lang="en-US" sz="1600" b="1" dirty="0"/>
                        <a:t>Get Bank by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GET</a:t>
                      </a:r>
                      <a:r>
                        <a:rPr lang="en-US" sz="1600" b="0" dirty="0"/>
                        <a:t>          /banks/{</a:t>
                      </a:r>
                      <a:r>
                        <a:rPr lang="en-US" sz="1600" b="0" dirty="0" err="1"/>
                        <a:t>bank_id</a:t>
                      </a:r>
                      <a:r>
                        <a:rPr lang="en-US" sz="1600" b="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02810"/>
                  </a:ext>
                </a:extLst>
              </a:tr>
              <a:tr h="310528">
                <a:tc>
                  <a:txBody>
                    <a:bodyPr/>
                    <a:lstStyle/>
                    <a:p>
                      <a:r>
                        <a:rPr lang="en-US" sz="1600" b="1" dirty="0"/>
                        <a:t>Get All Banks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GET</a:t>
                      </a:r>
                      <a:r>
                        <a:rPr lang="en-US" sz="1600" b="0" dirty="0"/>
                        <a:t>          /banks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6471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597CE81-5EF6-F205-00FD-75D0D492BA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7567423"/>
              </p:ext>
            </p:extLst>
          </p:nvPr>
        </p:nvGraphicFramePr>
        <p:xfrm>
          <a:off x="612775" y="3923818"/>
          <a:ext cx="10615158" cy="25695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181225">
                  <a:extLst>
                    <a:ext uri="{9D8B030D-6E8A-4147-A177-3AD203B41FA5}">
                      <a16:colId xmlns:a16="http://schemas.microsoft.com/office/drawing/2014/main" val="2985818905"/>
                    </a:ext>
                  </a:extLst>
                </a:gridCol>
                <a:gridCol w="8433933">
                  <a:extLst>
                    <a:ext uri="{9D8B030D-6E8A-4147-A177-3AD203B41FA5}">
                      <a16:colId xmlns:a16="http://schemas.microsoft.com/office/drawing/2014/main" val="3282448674"/>
                    </a:ext>
                  </a:extLst>
                </a:gridCol>
              </a:tblGrid>
              <a:tr h="379668"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ENDPOINT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566673"/>
                  </a:ext>
                </a:extLst>
              </a:tr>
              <a:tr h="403964">
                <a:tc>
                  <a:txBody>
                    <a:bodyPr/>
                    <a:lstStyle/>
                    <a:p>
                      <a:r>
                        <a:rPr lang="en-US" sz="1600" b="1" dirty="0"/>
                        <a:t>API PREFIX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  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bankManagement</a:t>
                      </a:r>
                      <a:endParaRPr 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464372"/>
                  </a:ext>
                </a:extLst>
              </a:tr>
              <a:tr h="4039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Upload 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POST</a:t>
                      </a:r>
                      <a:r>
                        <a:rPr lang="en-US" sz="1600" b="0" dirty="0"/>
                        <a:t>       /bank/{</a:t>
                      </a:r>
                      <a:r>
                        <a:rPr lang="en-US" sz="1600" b="0" dirty="0" err="1"/>
                        <a:t>bank_id</a:t>
                      </a:r>
                      <a:r>
                        <a:rPr lang="en-US" sz="1600" b="0" dirty="0"/>
                        <a:t>}/documents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502189"/>
                  </a:ext>
                </a:extLst>
              </a:tr>
              <a:tr h="5740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Get Document by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GET</a:t>
                      </a:r>
                      <a:r>
                        <a:rPr lang="en-US" sz="1600" b="0" dirty="0"/>
                        <a:t>         /bank/{</a:t>
                      </a:r>
                      <a:r>
                        <a:rPr lang="en-US" sz="1600" b="0" dirty="0" err="1"/>
                        <a:t>bank_id</a:t>
                      </a:r>
                      <a:r>
                        <a:rPr lang="en-US" sz="1600" b="0" dirty="0"/>
                        <a:t>}/documents/{</a:t>
                      </a:r>
                      <a:r>
                        <a:rPr lang="en-US" sz="1600" b="0" dirty="0" err="1"/>
                        <a:t>document_id</a:t>
                      </a:r>
                      <a:r>
                        <a:rPr lang="en-US" sz="1600" b="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989137"/>
                  </a:ext>
                </a:extLst>
              </a:tr>
              <a:tr h="4039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Get All Document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GET</a:t>
                      </a:r>
                      <a:r>
                        <a:rPr lang="en-US" sz="1600" b="0" dirty="0"/>
                        <a:t>         /banks/{</a:t>
                      </a:r>
                      <a:r>
                        <a:rPr lang="en-US" sz="1600" b="0" dirty="0" err="1"/>
                        <a:t>bank_id</a:t>
                      </a:r>
                      <a:r>
                        <a:rPr lang="en-US" sz="1600" b="0" dirty="0"/>
                        <a:t>}/documents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7819455"/>
                  </a:ext>
                </a:extLst>
              </a:tr>
              <a:tr h="4039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Delete Document by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DELETE  </a:t>
                      </a:r>
                      <a:r>
                        <a:rPr lang="en-US" sz="1600" b="0" dirty="0"/>
                        <a:t>/banks/{</a:t>
                      </a:r>
                      <a:r>
                        <a:rPr lang="en-US" sz="1600" b="0" dirty="0" err="1"/>
                        <a:t>bank_id</a:t>
                      </a:r>
                      <a:r>
                        <a:rPr lang="en-US" sz="1600" b="0" dirty="0"/>
                        <a:t>}/documents/{</a:t>
                      </a:r>
                      <a:r>
                        <a:rPr lang="en-US" sz="1600" b="0" dirty="0" err="1"/>
                        <a:t>document_id</a:t>
                      </a:r>
                      <a:r>
                        <a:rPr lang="en-US" sz="1600" b="0" dirty="0"/>
                        <a:t>}</a:t>
                      </a:r>
                      <a:endParaRPr 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19937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AAB930B-8BA1-DE52-947B-874E1B833C13}"/>
              </a:ext>
            </a:extLst>
          </p:cNvPr>
          <p:cNvSpPr txBox="1"/>
          <p:nvPr/>
        </p:nvSpPr>
        <p:spPr>
          <a:xfrm>
            <a:off x="612775" y="3244335"/>
            <a:ext cx="104705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200" b="1" u="sng" dirty="0"/>
          </a:p>
          <a:p>
            <a:pPr algn="ctr"/>
            <a:r>
              <a:rPr lang="en-US" sz="2200" b="1" u="sng" dirty="0"/>
              <a:t>DOCUMENT-RELATED ENDPOINTS</a:t>
            </a:r>
          </a:p>
        </p:txBody>
      </p:sp>
    </p:spTree>
    <p:extLst>
      <p:ext uri="{BB962C8B-B14F-4D97-AF65-F5344CB8AC3E}">
        <p14:creationId xmlns:p14="http://schemas.microsoft.com/office/powerpoint/2010/main" val="3601232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9CCA8-AC88-4599-DADF-A0ADD03B0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843" y="175069"/>
            <a:ext cx="8788400" cy="334217"/>
          </a:xfrm>
        </p:spPr>
        <p:txBody>
          <a:bodyPr/>
          <a:lstStyle/>
          <a:p>
            <a:r>
              <a:rPr lang="en-US" sz="2400" b="1" u="sng" dirty="0">
                <a:latin typeface="Calibri (Body)"/>
                <a:cs typeface="Times New Roman" panose="02020603050405020304" pitchFamily="18" charset="0"/>
              </a:rPr>
              <a:t>CLIENTS Related ENDPOINTS</a:t>
            </a:r>
          </a:p>
        </p:txBody>
      </p:sp>
      <p:graphicFrame>
        <p:nvGraphicFramePr>
          <p:cNvPr id="5" name="Table Placeholder 4">
            <a:extLst>
              <a:ext uri="{FF2B5EF4-FFF2-40B4-BE49-F238E27FC236}">
                <a16:creationId xmlns:a16="http://schemas.microsoft.com/office/drawing/2014/main" id="{FAFCA60B-4E2A-3045-E71E-0207A6956D31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006934627"/>
              </p:ext>
            </p:extLst>
          </p:nvPr>
        </p:nvGraphicFramePr>
        <p:xfrm>
          <a:off x="738642" y="625033"/>
          <a:ext cx="10456334" cy="246436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389104">
                  <a:extLst>
                    <a:ext uri="{9D8B030D-6E8A-4147-A177-3AD203B41FA5}">
                      <a16:colId xmlns:a16="http://schemas.microsoft.com/office/drawing/2014/main" val="367775511"/>
                    </a:ext>
                  </a:extLst>
                </a:gridCol>
                <a:gridCol w="8067230">
                  <a:extLst>
                    <a:ext uri="{9D8B030D-6E8A-4147-A177-3AD203B41FA5}">
                      <a16:colId xmlns:a16="http://schemas.microsoft.com/office/drawing/2014/main" val="3578023215"/>
                    </a:ext>
                  </a:extLst>
                </a:gridCol>
              </a:tblGrid>
              <a:tr h="348601">
                <a:tc>
                  <a:txBody>
                    <a:bodyPr/>
                    <a:lstStyle/>
                    <a:p>
                      <a:r>
                        <a:rPr lang="en-US" sz="1600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ENDPOINT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966431"/>
                  </a:ext>
                </a:extLst>
              </a:tr>
              <a:tr h="372763">
                <a:tc>
                  <a:txBody>
                    <a:bodyPr/>
                    <a:lstStyle/>
                    <a:p>
                      <a:r>
                        <a:rPr lang="en-US" sz="1600" b="1" dirty="0"/>
                        <a:t>API PREFIX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  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bankManagement</a:t>
                      </a:r>
                      <a:endParaRPr 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70889"/>
                  </a:ext>
                </a:extLst>
              </a:tr>
              <a:tr h="34860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Create Client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POST  </a:t>
                      </a:r>
                      <a:r>
                        <a:rPr lang="en-US" sz="1600" dirty="0"/>
                        <a:t>    /banks/{</a:t>
                      </a:r>
                      <a:r>
                        <a:rPr lang="en-US" sz="1600" dirty="0" err="1"/>
                        <a:t>bank_id</a:t>
                      </a:r>
                      <a:r>
                        <a:rPr lang="en-US" sz="1600" dirty="0"/>
                        <a:t>}/clients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736922"/>
                  </a:ext>
                </a:extLst>
              </a:tr>
              <a:tr h="348601">
                <a:tc>
                  <a:txBody>
                    <a:bodyPr/>
                    <a:lstStyle/>
                    <a:p>
                      <a:r>
                        <a:rPr lang="en-US" sz="1600" b="1" dirty="0"/>
                        <a:t>Update Client by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PUT</a:t>
                      </a:r>
                      <a:r>
                        <a:rPr lang="en-US" sz="1600" dirty="0"/>
                        <a:t>        /banks/{</a:t>
                      </a:r>
                      <a:r>
                        <a:rPr lang="en-US" sz="1600" dirty="0" err="1"/>
                        <a:t>bank_id</a:t>
                      </a:r>
                      <a:r>
                        <a:rPr lang="en-US" sz="1600" dirty="0"/>
                        <a:t>}/clients/{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6975197"/>
                  </a:ext>
                </a:extLst>
              </a:tr>
              <a:tr h="348601">
                <a:tc>
                  <a:txBody>
                    <a:bodyPr/>
                    <a:lstStyle/>
                    <a:p>
                      <a:r>
                        <a:rPr lang="en-US" sz="1600" b="1" dirty="0"/>
                        <a:t>Delete Client by ID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DELETE</a:t>
                      </a:r>
                      <a:r>
                        <a:rPr lang="en-US" sz="1600" dirty="0"/>
                        <a:t>  /banks/{</a:t>
                      </a:r>
                      <a:r>
                        <a:rPr lang="en-US" sz="1600" dirty="0" err="1"/>
                        <a:t>bank_id</a:t>
                      </a:r>
                      <a:r>
                        <a:rPr lang="en-US" sz="1600" dirty="0"/>
                        <a:t>}/clients/{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468616"/>
                  </a:ext>
                </a:extLst>
              </a:tr>
              <a:tr h="348601">
                <a:tc>
                  <a:txBody>
                    <a:bodyPr/>
                    <a:lstStyle/>
                    <a:p>
                      <a:r>
                        <a:rPr lang="en-US" sz="1600" b="1" dirty="0"/>
                        <a:t>Get Client by ID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GET      </a:t>
                      </a:r>
                      <a:r>
                        <a:rPr lang="en-US" sz="1600" dirty="0"/>
                        <a:t>  /banks/{</a:t>
                      </a:r>
                      <a:r>
                        <a:rPr lang="en-US" sz="1600" dirty="0" err="1"/>
                        <a:t>bank_id</a:t>
                      </a:r>
                      <a:r>
                        <a:rPr lang="en-US" sz="1600" dirty="0"/>
                        <a:t>}/clients/{</a:t>
                      </a:r>
                      <a:r>
                        <a:rPr lang="en-US" sz="1600" dirty="0" err="1"/>
                        <a:t>client_id</a:t>
                      </a:r>
                      <a:r>
                        <a:rPr lang="en-US" sz="160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02810"/>
                  </a:ext>
                </a:extLst>
              </a:tr>
              <a:tr h="348601">
                <a:tc>
                  <a:txBody>
                    <a:bodyPr/>
                    <a:lstStyle/>
                    <a:p>
                      <a:r>
                        <a:rPr lang="en-US" sz="1600" b="1" dirty="0"/>
                        <a:t>Get All Clients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GET</a:t>
                      </a:r>
                      <a:r>
                        <a:rPr lang="en-US" sz="1600" dirty="0"/>
                        <a:t>        /banks/{</a:t>
                      </a:r>
                      <a:r>
                        <a:rPr lang="en-US" sz="1600" dirty="0" err="1"/>
                        <a:t>bank_id</a:t>
                      </a:r>
                      <a:r>
                        <a:rPr lang="en-US" sz="1600" dirty="0"/>
                        <a:t>}/clients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666500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4267CEF0-BCDC-7318-01BE-85640C1DDAF0}"/>
              </a:ext>
            </a:extLst>
          </p:cNvPr>
          <p:cNvSpPr txBox="1">
            <a:spLocks/>
          </p:cNvSpPr>
          <p:nvPr/>
        </p:nvSpPr>
        <p:spPr>
          <a:xfrm>
            <a:off x="990600" y="3429000"/>
            <a:ext cx="10515600" cy="44449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u="sng" dirty="0">
                <a:latin typeface="Calibri (Body)"/>
                <a:cs typeface="Times New Roman" panose="02020603050405020304" pitchFamily="18" charset="0"/>
              </a:rPr>
              <a:t>payment related Endpoints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1A633CC7-B478-97C9-FBB1-1B5B371817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921850"/>
              </p:ext>
            </p:extLst>
          </p:nvPr>
        </p:nvGraphicFramePr>
        <p:xfrm>
          <a:off x="738641" y="3873499"/>
          <a:ext cx="10456334" cy="18288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547170">
                  <a:extLst>
                    <a:ext uri="{9D8B030D-6E8A-4147-A177-3AD203B41FA5}">
                      <a16:colId xmlns:a16="http://schemas.microsoft.com/office/drawing/2014/main" val="3178004072"/>
                    </a:ext>
                  </a:extLst>
                </a:gridCol>
                <a:gridCol w="7909164">
                  <a:extLst>
                    <a:ext uri="{9D8B030D-6E8A-4147-A177-3AD203B41FA5}">
                      <a16:colId xmlns:a16="http://schemas.microsoft.com/office/drawing/2014/main" val="2996192738"/>
                    </a:ext>
                  </a:extLst>
                </a:gridCol>
              </a:tblGrid>
              <a:tr h="349204"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ENDPOINT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8200337"/>
                  </a:ext>
                </a:extLst>
              </a:tr>
              <a:tr h="349204">
                <a:tc>
                  <a:txBody>
                    <a:bodyPr/>
                    <a:lstStyle/>
                    <a:p>
                      <a:r>
                        <a:rPr lang="en-US" b="1" dirty="0"/>
                        <a:t>API PREFIX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bankManagement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621028"/>
                  </a:ext>
                </a:extLst>
              </a:tr>
              <a:tr h="349204">
                <a:tc>
                  <a:txBody>
                    <a:bodyPr/>
                    <a:lstStyle/>
                    <a:p>
                      <a:r>
                        <a:rPr lang="en-US" sz="1600" b="1" dirty="0"/>
                        <a:t>Approve Payment Request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/>
                        <a:t>GET</a:t>
                      </a:r>
                      <a:r>
                        <a:rPr lang="en-US" sz="1600" dirty="0"/>
                        <a:t> /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banks/{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bank_id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payment_requests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/{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payment_request_id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}/approve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662988"/>
                  </a:ext>
                </a:extLst>
              </a:tr>
              <a:tr h="349204">
                <a:tc>
                  <a:txBody>
                    <a:bodyPr/>
                    <a:lstStyle/>
                    <a:p>
                      <a:r>
                        <a:rPr lang="en-US" sz="1600" b="1" dirty="0"/>
                        <a:t>Reject Payment Request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GET</a:t>
                      </a:r>
                      <a:r>
                        <a:rPr lang="en-US" sz="1800" dirty="0"/>
                        <a:t> /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banks/{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bank_id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payment_requests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/{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payment_request_id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}/reject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4753696"/>
                  </a:ext>
                </a:extLst>
              </a:tr>
              <a:tr h="3492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Get Payment Request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</a:t>
                      </a:r>
                      <a:r>
                        <a:rPr lang="en-US" sz="1800" b="1" dirty="0"/>
                        <a:t>GET</a:t>
                      </a:r>
                      <a:r>
                        <a:rPr lang="en-US" sz="1800" dirty="0"/>
                        <a:t> /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banks/{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bank_id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}/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payment_requests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777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36106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VDATA" val="ew0KICAiZG9jSUQiOiAiZjMxZjFkZmItMTQzYy00YWM1LTkwZDctNjgyMGIxMWE2MDY2Ig0KfQ=="/>
  <p:tag name="GVDATA0" val="(end)"/>
</p:tagLst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{BDCA8F60-CD02-42DD-85EF-484558770B32}tf55661986_win32</Template>
  <TotalTime>453</TotalTime>
  <Words>1176</Words>
  <Application>Microsoft Office PowerPoint</Application>
  <PresentationFormat>Widescreen</PresentationFormat>
  <Paragraphs>172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Abadi</vt:lpstr>
      <vt:lpstr>ADLaM Display</vt:lpstr>
      <vt:lpstr>Aptos</vt:lpstr>
      <vt:lpstr>Arial</vt:lpstr>
      <vt:lpstr>Calibri</vt:lpstr>
      <vt:lpstr>Calibri (Body)</vt:lpstr>
      <vt:lpstr>Calibri Light</vt:lpstr>
      <vt:lpstr>Symbol</vt:lpstr>
      <vt:lpstr>Times New Roman</vt:lpstr>
      <vt:lpstr>Wingdings</vt:lpstr>
      <vt:lpstr>Custom</vt:lpstr>
      <vt:lpstr>Corporate Banking Payment Application</vt:lpstr>
      <vt:lpstr>Your one-stop solution for all your baking needs!</vt:lpstr>
      <vt:lpstr> Functional Requirements</vt:lpstr>
      <vt:lpstr> Functional Requirements</vt:lpstr>
      <vt:lpstr>Product Functions</vt:lpstr>
      <vt:lpstr>User Categories </vt:lpstr>
      <vt:lpstr>User roles and responsibilities</vt:lpstr>
      <vt:lpstr> BANK-RELATED ENDPOINTS</vt:lpstr>
      <vt:lpstr>CLIENTS Related ENDPOINTS</vt:lpstr>
      <vt:lpstr>Employee-related Endpoints</vt:lpstr>
      <vt:lpstr>Beneficiary-related Endpoints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Chauhan, Sushant</dc:creator>
  <cp:lastModifiedBy>Chauhan, Sushant</cp:lastModifiedBy>
  <cp:revision>156</cp:revision>
  <dcterms:created xsi:type="dcterms:W3CDTF">2024-10-30T14:16:00Z</dcterms:created>
  <dcterms:modified xsi:type="dcterms:W3CDTF">2024-11-07T18:25:34Z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GVData">
    <vt:lpwstr>ew0KICAiZG9jSUQiOiAiZjMxZjFkZmItMTQzYy00YWM1LTkwZDctNjgyMGIxMWE2MDY2Ig0KfQ==</vt:lpwstr>
  </property>
  <property fmtid="{D5CDD505-2E9C-101B-9397-08002B2CF9AE}" pid="5" name="GVData0">
    <vt:lpwstr>(end)</vt:lpwstr>
  </property>
</Properties>
</file>

<file path=docProps/thumbnail.jpeg>
</file>